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2" r:id="rId1"/>
    <p:sldMasterId id="2147483860" r:id="rId2"/>
    <p:sldMasterId id="2147483848" r:id="rId3"/>
    <p:sldMasterId id="2147483836" r:id="rId4"/>
    <p:sldMasterId id="2147483823" r:id="rId5"/>
    <p:sldMasterId id="2147483811" r:id="rId6"/>
    <p:sldMasterId id="2147483799" r:id="rId7"/>
    <p:sldMasterId id="2147483787" r:id="rId8"/>
  </p:sldMasterIdLst>
  <p:notesMasterIdLst>
    <p:notesMasterId r:id="rId20"/>
  </p:notesMasterIdLst>
  <p:sldIdLst>
    <p:sldId id="266" r:id="rId9"/>
    <p:sldId id="268" r:id="rId10"/>
    <p:sldId id="267" r:id="rId11"/>
    <p:sldId id="270" r:id="rId12"/>
    <p:sldId id="257" r:id="rId13"/>
    <p:sldId id="272" r:id="rId14"/>
    <p:sldId id="271" r:id="rId15"/>
    <p:sldId id="273" r:id="rId16"/>
    <p:sldId id="260" r:id="rId17"/>
    <p:sldId id="269" r:id="rId18"/>
    <p:sldId id="265" r:id="rId19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E61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8925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6FD31-A5A1-4DF8-90A0-8DB7B9DC565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A58C4-49AC-4DB9-BA7C-F246C939E8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5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A58C4-49AC-4DB9-BA7C-F246C939E83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5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лис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0405" y="2865260"/>
            <a:ext cx="5458968" cy="2210819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Название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0405" y="5305202"/>
            <a:ext cx="5458968" cy="56526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Дата или подзаголовок</a:t>
            </a:r>
            <a:endParaRPr dirty="0"/>
          </a:p>
        </p:txBody>
      </p:sp>
      <p:sp>
        <p:nvSpPr>
          <p:cNvPr id="6" name="Rectangle 5"/>
          <p:cNvSpPr/>
          <p:nvPr userDrawn="1"/>
        </p:nvSpPr>
        <p:spPr>
          <a:xfrm>
            <a:off x="678547" y="6037876"/>
            <a:ext cx="54589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irce" panose="020B0502020203020203" pitchFamily="34" charset="-52"/>
              </a:rPr>
              <a:t>Настоящий документ является внутренним документом АО «УК «ТРАНСФИНГРУП» и содержит конфиденциальную информацию, касающуюся состояния АО «УК «ТРАНСФИНГРУП» и его дочерних и зависимых компаний. Вся информация, содержащаяся в настоящем документе, является собственностью АО «УК «ТРАНСФИНГРУП». Передача данного документа какому-либо стороннему лицу не правомочна. Любое дублирование данного документа частично или полностью без предварительного разрешения АО «УК «ТРАНСФИНГРУП» строго запрещается.</a:t>
            </a:r>
          </a:p>
          <a:p>
            <a:r>
              <a:rPr lang="ru-RU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irce" panose="020B0502020203020203" pitchFamily="34" charset="-52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irce" panose="020B0502020203020203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лис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0405" y="2865260"/>
            <a:ext cx="5458968" cy="2210819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Название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0405" y="5305202"/>
            <a:ext cx="5458968" cy="56526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Дата или подзаголовок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768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3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Страница 1 колон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0864" y="0"/>
            <a:ext cx="5645455" cy="775320"/>
          </a:xfrm>
        </p:spPr>
        <p:txBody>
          <a:bodyPr/>
          <a:lstStyle>
            <a:lvl1pPr>
              <a:defRPr sz="2500">
                <a:latin typeface="Circe" panose="020B0502020203020203" pitchFamily="34" charset="-52"/>
              </a:defRPr>
            </a:lvl1pPr>
          </a:lstStyle>
          <a:p>
            <a:r>
              <a:rPr lang="ru-RU" dirty="0" smtClean="0"/>
              <a:t>Название слайда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60840" cy="4262821"/>
          </a:xfrm>
        </p:spPr>
        <p:txBody>
          <a:bodyPr>
            <a:normAutofit/>
          </a:bodyPr>
          <a:lstStyle>
            <a:lvl1pPr>
              <a:defRPr sz="1800">
                <a:latin typeface="Circe" panose="020B0502020203020203" pitchFamily="34" charset="-52"/>
              </a:defRPr>
            </a:lvl1pPr>
            <a:lvl2pPr>
              <a:defRPr sz="1800">
                <a:latin typeface="Circe" panose="020B0502020203020203" pitchFamily="34" charset="-52"/>
              </a:defRPr>
            </a:lvl2pPr>
            <a:lvl3pPr>
              <a:defRPr sz="1800">
                <a:latin typeface="Circe" panose="020B0502020203020203" pitchFamily="34" charset="-52"/>
              </a:defRPr>
            </a:lvl3pPr>
            <a:lvl4pPr>
              <a:defRPr sz="1800">
                <a:latin typeface="Circe" panose="020B0502020203020203" pitchFamily="34" charset="-52"/>
              </a:defRPr>
            </a:lvl4pPr>
            <a:lvl5pPr>
              <a:defRPr sz="1800">
                <a:latin typeface="Circe" panose="020B0502020203020203" pitchFamily="34" charset="-52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569016" y="6483550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D0DB72-9BE3-9F4B-9189-2FD6F2CE20F8}" type="slidenum">
              <a:rPr lang="en-US" smtClean="0">
                <a:latin typeface="Circe" panose="020B0502020203020203" pitchFamily="34" charset="-52"/>
              </a:rPr>
              <a:pPr/>
              <a:t>‹#›</a:t>
            </a:fld>
            <a:endParaRPr lang="en-US" dirty="0">
              <a:latin typeface="Circe" panose="020B0502020203020203" pitchFamily="34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62" y="68420"/>
            <a:ext cx="1265464" cy="87697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516467" y="945398"/>
            <a:ext cx="8153400" cy="0"/>
          </a:xfrm>
          <a:prstGeom prst="line">
            <a:avLst/>
          </a:prstGeom>
          <a:ln>
            <a:solidFill>
              <a:srgbClr val="E61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06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550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51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612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489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958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2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332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 2 колонк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3671281" cy="4262821"/>
          </a:xfrm>
        </p:spPr>
        <p:txBody>
          <a:bodyPr>
            <a:normAutofit/>
          </a:bodyPr>
          <a:lstStyle>
            <a:lvl1pPr>
              <a:defRPr sz="1800">
                <a:latin typeface="Circe" panose="020B0502020203020203" pitchFamily="34" charset="-52"/>
              </a:defRPr>
            </a:lvl1pPr>
            <a:lvl2pPr>
              <a:defRPr sz="1800">
                <a:latin typeface="Circe" panose="020B0502020203020203" pitchFamily="34" charset="-52"/>
              </a:defRPr>
            </a:lvl2pPr>
            <a:lvl3pPr>
              <a:defRPr sz="1800">
                <a:latin typeface="Circe" panose="020B0502020203020203" pitchFamily="34" charset="-52"/>
              </a:defRPr>
            </a:lvl3pPr>
            <a:lvl4pPr>
              <a:defRPr sz="1800">
                <a:latin typeface="Circe" panose="020B0502020203020203" pitchFamily="34" charset="-52"/>
              </a:defRPr>
            </a:lvl4pPr>
            <a:lvl5pPr>
              <a:defRPr sz="1800">
                <a:latin typeface="Circe" panose="020B0502020203020203" pitchFamily="34" charset="-52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19791" y="2060848"/>
            <a:ext cx="3671281" cy="4262821"/>
          </a:xfrm>
        </p:spPr>
        <p:txBody>
          <a:bodyPr>
            <a:normAutofit/>
          </a:bodyPr>
          <a:lstStyle>
            <a:lvl1pPr>
              <a:defRPr sz="1800">
                <a:latin typeface="Circe" panose="020B0502020203020203" pitchFamily="34" charset="-52"/>
              </a:defRPr>
            </a:lvl1pPr>
            <a:lvl2pPr>
              <a:defRPr sz="1800">
                <a:latin typeface="Circe" panose="020B0502020203020203" pitchFamily="34" charset="-52"/>
              </a:defRPr>
            </a:lvl2pPr>
            <a:lvl3pPr>
              <a:defRPr sz="1800">
                <a:latin typeface="Circe" panose="020B0502020203020203" pitchFamily="34" charset="-52"/>
              </a:defRPr>
            </a:lvl3pPr>
            <a:lvl4pPr>
              <a:defRPr sz="1800">
                <a:latin typeface="Circe" panose="020B0502020203020203" pitchFamily="34" charset="-52"/>
              </a:defRPr>
            </a:lvl4pPr>
            <a:lvl5pPr>
              <a:defRPr sz="1800">
                <a:latin typeface="Circe" panose="020B0502020203020203" pitchFamily="34" charset="-52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593811" y="6481280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D0DB72-9BE3-9F4B-9189-2FD6F2CE20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62" y="68420"/>
            <a:ext cx="1265464" cy="876978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516467" y="945398"/>
            <a:ext cx="8153400" cy="0"/>
          </a:xfrm>
          <a:prstGeom prst="line">
            <a:avLst/>
          </a:prstGeom>
          <a:ln>
            <a:solidFill>
              <a:srgbClr val="E61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710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436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819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416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892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976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857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361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478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846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47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аница раздел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0405" y="4445001"/>
            <a:ext cx="3858104" cy="170542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Название раздела</a:t>
            </a:r>
            <a:endParaRPr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0299" y="755119"/>
            <a:ext cx="3868210" cy="6575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000" dirty="0" smtClean="0">
                <a:latin typeface="Circe" panose="020B0502020203020203" pitchFamily="34" charset="-52"/>
              </a:rPr>
              <a:t>01</a:t>
            </a:r>
            <a:endParaRPr lang="en-US" sz="7000" dirty="0">
              <a:latin typeface="Circe" panose="020B0502020203020203" pitchFamily="34" charset="-52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944214" y="1498069"/>
            <a:ext cx="3868210" cy="6575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000" dirty="0" smtClean="0">
                <a:latin typeface="Circe" panose="020B0502020203020203" pitchFamily="34" charset="-52"/>
              </a:rPr>
              <a:t>01</a:t>
            </a:r>
            <a:endParaRPr lang="en-US" sz="7000" dirty="0"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928225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290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78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1021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515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656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838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085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457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688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раница раздел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0405" y="4445001"/>
            <a:ext cx="3858104" cy="170542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Название раздела</a:t>
            </a:r>
            <a:endParaRPr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650299" y="755119"/>
            <a:ext cx="3868210" cy="6575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7000" dirty="0"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928225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929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492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253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203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288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090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73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531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37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783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701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513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539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839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704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185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638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925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697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910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59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3513" y="6345437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333333"/>
                </a:solidFill>
                <a:latin typeface="Circe" panose="020B0502020203020203" pitchFamily="34" charset="-52"/>
              </a:defRPr>
            </a:lvl1pPr>
          </a:lstStyle>
          <a:p>
            <a:fld id="{FED0DB72-9BE3-9F4B-9189-2FD6F2CE2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835" r:id="rId2"/>
    <p:sldLayoutId id="2147483784" r:id="rId3"/>
    <p:sldLayoutId id="2147483785" r:id="rId4"/>
    <p:sldLayoutId id="2147483786" r:id="rId5"/>
    <p:sldLayoutId id="214748377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irce" panose="020B0502020203020203" pitchFamily="34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Arial"/>
        <a:buChar char="•"/>
        <a:defRPr sz="2000" kern="1200">
          <a:solidFill>
            <a:schemeClr val="tx2"/>
          </a:solidFill>
          <a:latin typeface="Circe" panose="020B0502020203020203" pitchFamily="34" charset="-52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Arial"/>
        <a:buChar char="•"/>
        <a:defRPr sz="1800" kern="1200">
          <a:solidFill>
            <a:schemeClr val="tx2"/>
          </a:solidFill>
          <a:latin typeface="Circe" panose="020B0502020203020203" pitchFamily="34" charset="-52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1800" kern="1200">
          <a:solidFill>
            <a:schemeClr val="tx2"/>
          </a:solidFill>
          <a:latin typeface="Circe" panose="020B0502020203020203" pitchFamily="34" charset="-52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Arial"/>
        <a:buChar char="•"/>
        <a:defRPr sz="1800" kern="1200">
          <a:solidFill>
            <a:schemeClr val="tx2"/>
          </a:solidFill>
          <a:latin typeface="Circe" panose="020B0502020203020203" pitchFamily="34" charset="-52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1800" kern="1200">
          <a:solidFill>
            <a:schemeClr val="tx2"/>
          </a:solidFill>
          <a:latin typeface="Circe" panose="020B0502020203020203" pitchFamily="34" charset="-52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F5E4-081D-4301-8918-C2504F727A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D4E4-F1A0-4254-9DD8-18C8E09609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CEE1-FA8C-4C30-8A69-7C03C2CC62D4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7739-7320-43C2-B3C2-381873A271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61EB-175F-417A-B9BD-05BCF4B2763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F38B-BBB8-4DA3-A3F3-7FFAD99BB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2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412C-86D9-4ED7-88A0-D14C3AD8C2F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4B7B-4B7D-45C7-9082-BAE2C9516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0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A201-26CB-4DAB-B137-C88665D177BF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8AA0-1D74-461C-8518-8220830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8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C261-046C-479E-AFF2-00541A23BFB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C001-2F98-4324-AD94-60B0CF4FF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0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6B09-8B91-4940-A530-82CBEB55406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67E2-D2B8-45BF-88AC-F73FA557C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6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25569" y="5910650"/>
            <a:ext cx="5458968" cy="56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irce" panose="020B0502020203020203" pitchFamily="34" charset="-52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irce" panose="020B0502020203020203" pitchFamily="34" charset="-52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irce" panose="020B0502020203020203" pitchFamily="34" charset="-52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irce" panose="020B0502020203020203" pitchFamily="34" charset="-52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18.02.2016 г.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5569" y="4805350"/>
            <a:ext cx="7743366" cy="10231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2"/>
                </a:solidFill>
              </a:rPr>
              <a:t>Фалеева Елена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3462" y="1629826"/>
            <a:ext cx="8089649" cy="32410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irce" panose="020B0502020203020203" pitchFamily="34" charset="-52"/>
                <a:ea typeface="+mj-ea"/>
                <a:cs typeface="+mj-cs"/>
              </a:defRPr>
            </a:lvl1pPr>
          </a:lstStyle>
          <a:p>
            <a:r>
              <a:rPr lang="ru-RU" sz="3600" dirty="0" err="1" smtClean="0"/>
              <a:t>Секьюритизируемые</a:t>
            </a:r>
            <a:r>
              <a:rPr lang="ru-RU" sz="3600" dirty="0" smtClean="0"/>
              <a:t> активы: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кто ты –  инвестор </a:t>
            </a:r>
            <a:br>
              <a:rPr lang="ru-RU" sz="3600" dirty="0" smtClean="0"/>
            </a:br>
            <a:r>
              <a:rPr lang="ru-RU" sz="3600" dirty="0" smtClean="0"/>
              <a:t>                                  или 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астролог?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9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Калькулятор</a:t>
            </a:r>
            <a:endParaRPr lang="ru-RU" dirty="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47511"/>
              </p:ext>
            </p:extLst>
          </p:nvPr>
        </p:nvGraphicFramePr>
        <p:xfrm>
          <a:off x="1476375" y="1266825"/>
          <a:ext cx="5791200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Лист" r:id="rId3" imgW="5791110" imgH="4829220" progId="Excel.Sheet.12">
                  <p:embed/>
                </p:oleObj>
              </mc:Choice>
              <mc:Fallback>
                <p:oleObj name="Лист" r:id="rId3" imgW="5791110" imgH="48292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75" y="1266825"/>
                        <a:ext cx="5791200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Прямая соединительная линия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61925"/>
            <a:ext cx="2095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941497" y="1340768"/>
            <a:ext cx="579106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>
              <a:spcAft>
                <a:spcPts val="600"/>
              </a:spcAft>
              <a:defRPr sz="2800">
                <a:latin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ru-RU" sz="4000" dirty="0" smtClean="0">
                <a:latin typeface="Circe"/>
              </a:rPr>
              <a:t>Спасибо за внимание!</a:t>
            </a:r>
            <a:endParaRPr lang="ru-RU" sz="4000" dirty="0">
              <a:latin typeface="Circ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3972" y="2951197"/>
            <a:ext cx="65913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5200">
              <a:defRPr/>
            </a:pPr>
            <a:r>
              <a:rPr lang="ru-RU" sz="2800" b="1" dirty="0" smtClean="0">
                <a:latin typeface="Circe"/>
              </a:rPr>
              <a:t>АО «УК «ТРАНСФИНГРУП»</a:t>
            </a:r>
            <a:endParaRPr lang="ru-RU" sz="2800" b="1" dirty="0">
              <a:latin typeface="Circe"/>
            </a:endParaRPr>
          </a:p>
          <a:p>
            <a:pPr algn="ctr" defTabSz="965200">
              <a:defRPr/>
            </a:pPr>
            <a:endParaRPr lang="ru-RU" sz="2400" dirty="0">
              <a:latin typeface="Circe"/>
            </a:endParaRPr>
          </a:p>
          <a:p>
            <a:pPr algn="ctr" defTabSz="965200">
              <a:defRPr/>
            </a:pPr>
            <a:r>
              <a:rPr lang="ru-RU" sz="2400" dirty="0">
                <a:latin typeface="Circe"/>
              </a:rPr>
              <a:t>129090, г. Москва, ул. Щепкина, д. 33</a:t>
            </a:r>
          </a:p>
          <a:p>
            <a:pPr algn="ctr" defTabSz="965200">
              <a:defRPr/>
            </a:pPr>
            <a:r>
              <a:rPr lang="ru-RU" sz="2400" dirty="0" smtClean="0">
                <a:latin typeface="Circe"/>
              </a:rPr>
              <a:t>Тел</a:t>
            </a:r>
            <a:r>
              <a:rPr lang="en-US" sz="2400" dirty="0" smtClean="0">
                <a:latin typeface="Circe"/>
              </a:rPr>
              <a:t>:</a:t>
            </a:r>
            <a:r>
              <a:rPr lang="ru-RU" sz="2400" dirty="0" smtClean="0">
                <a:latin typeface="Circe"/>
              </a:rPr>
              <a:t> +7(</a:t>
            </a:r>
            <a:r>
              <a:rPr lang="en-US" sz="2400" dirty="0" smtClean="0">
                <a:latin typeface="Circe"/>
              </a:rPr>
              <a:t>4</a:t>
            </a:r>
            <a:r>
              <a:rPr lang="ru-RU" sz="2400" dirty="0" smtClean="0">
                <a:latin typeface="Circe"/>
              </a:rPr>
              <a:t>95)772-97-42</a:t>
            </a:r>
          </a:p>
          <a:p>
            <a:pPr algn="ctr" defTabSz="965200">
              <a:defRPr/>
            </a:pPr>
            <a:r>
              <a:rPr lang="ru-RU" sz="2400" dirty="0" smtClean="0">
                <a:latin typeface="Circe"/>
              </a:rPr>
              <a:t>Факс</a:t>
            </a:r>
            <a:r>
              <a:rPr lang="en-US" sz="2400" dirty="0" smtClean="0">
                <a:latin typeface="Circe"/>
              </a:rPr>
              <a:t>: </a:t>
            </a:r>
            <a:r>
              <a:rPr lang="ru-RU" sz="2400" dirty="0" smtClean="0">
                <a:latin typeface="Circe"/>
              </a:rPr>
              <a:t>+7(</a:t>
            </a:r>
            <a:r>
              <a:rPr lang="en-US" sz="2400" dirty="0" smtClean="0">
                <a:latin typeface="Circe"/>
              </a:rPr>
              <a:t>4</a:t>
            </a:r>
            <a:r>
              <a:rPr lang="ru-RU" sz="2400" dirty="0" smtClean="0">
                <a:latin typeface="Circe"/>
              </a:rPr>
              <a:t>95)649-81-47</a:t>
            </a:r>
          </a:p>
          <a:p>
            <a:pPr algn="ctr" defTabSz="965200">
              <a:defRPr/>
            </a:pPr>
            <a:endParaRPr lang="en-US" sz="2400" dirty="0">
              <a:latin typeface="Circe"/>
            </a:endParaRPr>
          </a:p>
          <a:p>
            <a:pPr algn="ctr" defTabSz="965200">
              <a:spcAft>
                <a:spcPts val="600"/>
              </a:spcAft>
              <a:defRPr/>
            </a:pPr>
            <a:r>
              <a:rPr lang="en-US" sz="2400" dirty="0">
                <a:latin typeface="Circe"/>
              </a:rPr>
              <a:t>www.tfgroup.ru</a:t>
            </a:r>
            <a:endParaRPr lang="ru-RU" sz="2400" dirty="0">
              <a:latin typeface="Circe"/>
            </a:endParaRPr>
          </a:p>
          <a:p>
            <a:pPr algn="ctr" defTabSz="965200">
              <a:spcAft>
                <a:spcPts val="600"/>
              </a:spcAft>
              <a:defRPr/>
            </a:pPr>
            <a:r>
              <a:rPr lang="en-US" sz="2400" dirty="0" smtClean="0">
                <a:latin typeface="Circe"/>
              </a:rPr>
              <a:t>e-mail: tfg@tfgroup.ru</a:t>
            </a:r>
            <a:endParaRPr lang="ru-RU" sz="2400" dirty="0" smtClean="0">
              <a:latin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159283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405" y="4445001"/>
            <a:ext cx="7152100" cy="1705428"/>
          </a:xfrm>
        </p:spPr>
        <p:txBody>
          <a:bodyPr/>
          <a:lstStyle/>
          <a:p>
            <a:r>
              <a:rPr lang="ru-RU" dirty="0" smtClean="0"/>
              <a:t>Купить или не купить – критерии выбора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2310" y="1448526"/>
            <a:ext cx="8257863" cy="194285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Юридическая обособленность ИА/СФО от банка-контрагента – наличие статуса независимой компании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Подтверждение действительности продажи закладных </a:t>
            </a:r>
            <a:r>
              <a:rPr lang="en-US" sz="1400" dirty="0" smtClean="0"/>
              <a:t>(true sale)</a:t>
            </a:r>
            <a:endParaRPr lang="ru-RU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Финансовое состояния Банка-оригинатора/</a:t>
            </a:r>
            <a:r>
              <a:rPr lang="ru-RU" sz="1400" dirty="0" err="1" smtClean="0"/>
              <a:t>сервисера</a:t>
            </a:r>
            <a:r>
              <a:rPr lang="ru-RU" sz="1400" dirty="0" smtClean="0"/>
              <a:t>, резервного </a:t>
            </a:r>
            <a:r>
              <a:rPr lang="ru-RU" sz="1400" dirty="0" err="1" smtClean="0"/>
              <a:t>сервисера</a:t>
            </a:r>
            <a:endParaRPr lang="ru-RU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Независимость и безупречность репутации УК: на уровне эталонных ТМФ, ТКС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Спец. депозитарий, расчетный агент, платежный агент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2311" y="387660"/>
            <a:ext cx="7095020" cy="77532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solidFill>
                  <a:schemeClr val="accent1"/>
                </a:solidFill>
                <a:latin typeface="Circe" panose="020B0502020203020203" pitchFamily="34" charset="-52"/>
                <a:ea typeface="+mj-ea"/>
                <a:cs typeface="+mj-cs"/>
              </a:rPr>
              <a:t>Качественные параметры оценки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irce" panose="020B0502020203020203" pitchFamily="34" charset="-52"/>
              <a:ea typeface="+mj-ea"/>
              <a:cs typeface="+mj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0"/>
          </p:nvPr>
        </p:nvSpPr>
        <p:spPr>
          <a:xfrm>
            <a:off x="422310" y="3922644"/>
            <a:ext cx="8257863" cy="22661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Динамика реальных доходов населения по регионам выдачи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Уровень безработицы средневзвешенный по регионам выдачи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Средняя заработная плата в разбивке по регионам выдачи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Уровень просрочки по ипотеке по регионам выдачи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Финансовая оценка регионов выдачи кредитов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Состояние рынка недвижимости / розничной торговли / продаж легковых авто в разбивке по регионам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2310" y="1083468"/>
            <a:ext cx="82578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latin typeface="Circe"/>
              </a:rPr>
              <a:t>Минимальные требования к ИА / СФО в части инфраструктурных рисков:</a:t>
            </a:r>
            <a:endParaRPr lang="en-US" sz="16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22310" y="3531082"/>
            <a:ext cx="82578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latin typeface="Circe"/>
              </a:rPr>
              <a:t> Социально-экономические индикаторы: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Финансовые критерии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0864" y="1047264"/>
            <a:ext cx="8315474" cy="5361351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Кредитное усиление – степень защиты инвестора:</a:t>
            </a:r>
          </a:p>
          <a:p>
            <a:pPr marL="7200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350" dirty="0" smtClean="0"/>
              <a:t>Субординация траншей</a:t>
            </a:r>
          </a:p>
          <a:p>
            <a:pPr marL="7200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350" dirty="0" smtClean="0"/>
              <a:t>Избыточный спред</a:t>
            </a:r>
          </a:p>
          <a:p>
            <a:pPr marL="7200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350" dirty="0" smtClean="0"/>
              <a:t>Резерв специального назначения</a:t>
            </a:r>
          </a:p>
          <a:p>
            <a:pPr marL="7200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350" dirty="0" smtClean="0"/>
              <a:t>Поручительство, опционы, страховка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Достаточность ипотечного покрытия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Наличие дополнительных механизмов защиты (преимущественно для облигаций, с залоговым обеспечением в виде потока платежей по потребительским или автокредитам)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Средневзвешенный срок существования портфеля, концентрация кредитов по срокам.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Кредит / Залог (</a:t>
            </a:r>
            <a:r>
              <a:rPr lang="en-US" sz="1350" dirty="0" smtClean="0"/>
              <a:t>LTV)</a:t>
            </a:r>
            <a:r>
              <a:rPr lang="ru-RU" sz="1350" dirty="0" smtClean="0"/>
              <a:t> – автокредитов и ипотеки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Покрытие портфеля резервами с учетом просрочки – для потребительских кредитов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Концентрация крупных кредитов: выше среднего, доля 20 крупнейших заемщиков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Доля просрочки </a:t>
            </a:r>
            <a:r>
              <a:rPr lang="en-US" sz="1350" dirty="0" smtClean="0"/>
              <a:t>NPL 30+</a:t>
            </a:r>
            <a:r>
              <a:rPr lang="ru-RU" sz="1350" dirty="0" smtClean="0"/>
              <a:t>, доля кредитов когда-либо выходивших в просрочку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350" dirty="0" smtClean="0"/>
              <a:t>Региональная концентрация кредитного портфеля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35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3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311" y="0"/>
            <a:ext cx="7095020" cy="775320"/>
          </a:xfrm>
        </p:spPr>
        <p:txBody>
          <a:bodyPr/>
          <a:lstStyle/>
          <a:p>
            <a:r>
              <a:rPr lang="ru-RU" sz="2000" dirty="0" err="1" smtClean="0"/>
              <a:t>Секьюритизация</a:t>
            </a:r>
            <a:r>
              <a:rPr lang="ru-RU" sz="2000" dirty="0" smtClean="0"/>
              <a:t> потребительских и автокредитов – на что дополнительно стоит обратить внимание</a:t>
            </a:r>
            <a:endParaRPr lang="en-US" sz="2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0366" y="1362665"/>
            <a:ext cx="8125726" cy="4670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defTabSz="9144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chemeClr val="tx2"/>
                </a:solidFill>
                <a:latin typeface="Circe" panose="020B0502020203020203" pitchFamily="34" charset="-52"/>
              </a:defRPr>
            </a:lvl1pPr>
            <a:lvl2pPr indent="-228600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Char char="•"/>
              <a:defRPr>
                <a:solidFill>
                  <a:schemeClr val="tx2"/>
                </a:solidFill>
                <a:latin typeface="Circe" panose="020B0502020203020203" pitchFamily="34" charset="-52"/>
              </a:defRPr>
            </a:lvl2pPr>
            <a:lvl3pPr marL="685800" indent="-228600" defTabSz="91440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>
                <a:solidFill>
                  <a:schemeClr val="tx2"/>
                </a:solidFill>
                <a:latin typeface="Circe" panose="020B0502020203020203" pitchFamily="34" charset="-52"/>
              </a:defRPr>
            </a:lvl3pPr>
            <a:lvl4pPr marL="914400" indent="-228600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Char char="•"/>
              <a:defRPr>
                <a:solidFill>
                  <a:schemeClr val="tx2"/>
                </a:solidFill>
                <a:latin typeface="Circe" panose="020B0502020203020203" pitchFamily="34" charset="-52"/>
              </a:defRPr>
            </a:lvl4pPr>
            <a:lvl5pPr marL="1143000" indent="-228600" defTabSz="91440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>
                <a:solidFill>
                  <a:schemeClr val="tx2"/>
                </a:solidFill>
                <a:latin typeface="Circe" panose="020B0502020203020203" pitchFamily="34" charset="-52"/>
              </a:defRPr>
            </a:lvl5pPr>
            <a:lvl6pPr marL="1377950" indent="-228600" defTabSz="9144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dirty="0" smtClean="0">
                <a:solidFill>
                  <a:schemeClr val="tx2"/>
                </a:solidFill>
              </a:defRPr>
            </a:lvl6pPr>
            <a:lvl7pPr marL="1603375" indent="-228600" defTabSz="9144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dirty="0" smtClean="0">
                <a:solidFill>
                  <a:schemeClr val="tx2"/>
                </a:solidFill>
              </a:defRPr>
            </a:lvl7pPr>
            <a:lvl8pPr marL="1830388" indent="-228600" defTabSz="9144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dirty="0" smtClean="0">
                <a:solidFill>
                  <a:schemeClr val="tx2"/>
                </a:solidFill>
              </a:defRPr>
            </a:lvl8pPr>
            <a:lvl9pPr marL="2057400" indent="-228600" defTabSz="9144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dirty="0"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Приоритетность направления использования поступающих платежей должна быть закреплена транзакционными документами – в частности, договором об управлении денежными средствами (</a:t>
            </a:r>
            <a:r>
              <a:rPr lang="ru-RU" dirty="0" err="1"/>
              <a:t>Cash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Agreement</a:t>
            </a:r>
            <a:r>
              <a:rPr lang="ru-RU" dirty="0"/>
              <a:t>)</a:t>
            </a:r>
          </a:p>
          <a:p>
            <a:pPr marL="228600" lvl="1">
              <a:lnSpc>
                <a:spcPct val="120000"/>
              </a:lnSpc>
              <a:buClr>
                <a:schemeClr val="accent1"/>
              </a:buClr>
            </a:pPr>
            <a:r>
              <a:rPr lang="ru-RU" sz="1400" dirty="0"/>
              <a:t>Наличие четко прописанных критериев отбора качественных кредитов в пул, в том числе к новым приобретаемым кредитам, которыми замещаются погашенные или ушедшие в просрочку.</a:t>
            </a:r>
          </a:p>
          <a:p>
            <a:r>
              <a:rPr lang="ru-RU" dirty="0"/>
              <a:t>Наличие ряда условий (триггеров), которые должны соответствовать требованиям российского законодательства и практике рынка облигаций, наступление которых потенциально ослабляет позиции инвесторов в первые годы обращения облигаций, в результате чего может быть запущен механизм ускоренной амортизации</a:t>
            </a:r>
            <a:r>
              <a:rPr lang="ru-RU" dirty="0" smtClean="0"/>
              <a:t>.</a:t>
            </a:r>
          </a:p>
          <a:p>
            <a:r>
              <a:rPr lang="ru-RU" altLang="ru-RU" dirty="0" smtClean="0"/>
              <a:t>Для следующих показателей, критерии оценки должны быть снижены:</a:t>
            </a:r>
          </a:p>
          <a:p>
            <a:pPr marL="7771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Концентрация портфеля по срокам</a:t>
            </a:r>
          </a:p>
          <a:p>
            <a:pPr marL="7771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Кредит / Залог</a:t>
            </a:r>
          </a:p>
          <a:p>
            <a:pPr marL="7771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Концентрация по </a:t>
            </a:r>
            <a:r>
              <a:rPr lang="ru-RU" altLang="ru-RU" dirty="0" err="1" smtClean="0"/>
              <a:t>региинам</a:t>
            </a:r>
            <a:endParaRPr lang="ru-RU" altLang="ru-RU" dirty="0" smtClean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084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404" y="4445001"/>
            <a:ext cx="7389442" cy="1705428"/>
          </a:xfrm>
        </p:spPr>
        <p:txBody>
          <a:bodyPr>
            <a:normAutofit fontScale="90000"/>
          </a:bodyPr>
          <a:lstStyle/>
          <a:p>
            <a:r>
              <a:rPr lang="ru-RU" dirty="0"/>
              <a:t>Нет рейтинга и поручительства – необходимо проведение </a:t>
            </a:r>
            <a:r>
              <a:rPr lang="en-US" dirty="0"/>
              <a:t>Due Diligence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4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864" y="152333"/>
            <a:ext cx="7604274" cy="775320"/>
          </a:xfrm>
        </p:spPr>
        <p:txBody>
          <a:bodyPr/>
          <a:lstStyle/>
          <a:p>
            <a:r>
              <a:rPr lang="ru-RU" sz="1800" dirty="0" smtClean="0"/>
              <a:t>Документы и процессы, необходимые для проверки операционного риска, анализ стандартов качества банка - оригинатора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4298" y="1115186"/>
            <a:ext cx="8146994" cy="528561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Анализ деятельности банка-оригинатора: ключевые сотрудники, их квалификация, эффективность руководства, бизнес модель, структура управления рисками, фин. показатели, региональная концентрация и т.д.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Управление кредитным портфелем: как принимается решение о выдаче кредита, каналы привлечения заемщиков, работа с просроченными и проблемными кредитами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Стандарты </a:t>
            </a:r>
            <a:r>
              <a:rPr lang="ru-RU" sz="1400" dirty="0" err="1"/>
              <a:t>андеррайтинга</a:t>
            </a:r>
            <a:endParaRPr lang="ru-RU" sz="14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Взыскание задолженности: стадии, осуществляемые при этом действия, критерии признания задолженности безнадежной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Обслуживание и учет ипотечных кредитов: процесс сопровождения, управление просрочкой, </a:t>
            </a:r>
            <a:r>
              <a:rPr lang="en-US" sz="1400" dirty="0" smtClean="0"/>
              <a:t>IT</a:t>
            </a:r>
            <a:r>
              <a:rPr lang="ru-RU" sz="1400" dirty="0" smtClean="0"/>
              <a:t>-система, процесс заведения заявки специалистом и т.д.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Основные информационные системы банка для кредитного процесса, архитектура ПО, резервное </a:t>
            </a:r>
            <a:r>
              <a:rPr lang="ru-RU" sz="1400" dirty="0" smtClean="0"/>
              <a:t>копирование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Анализ пула ипотечных кредитов, включая </a:t>
            </a:r>
            <a:r>
              <a:rPr lang="ru-RU" sz="1400" dirty="0" err="1" smtClean="0"/>
              <a:t>винтажи</a:t>
            </a:r>
            <a:r>
              <a:rPr lang="ru-RU" sz="1400" dirty="0" smtClean="0"/>
              <a:t>, выборочную проверку документов по части кредитов с электронной версией на количество ошибок, все ли кредиты удостоверены закладными и на всех стоит передаточная надпись.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Анализ структуры сделки: состав всех участников, анализ всех триггеров, документов, заключений юристов и т.д.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404" y="4445001"/>
            <a:ext cx="7748950" cy="17054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Рыночный риск ИЦБ – </a:t>
            </a:r>
            <a:r>
              <a:rPr lang="ru-RU" dirty="0" err="1" smtClean="0"/>
              <a:t>дюрация</a:t>
            </a:r>
            <a:r>
              <a:rPr lang="ru-RU" dirty="0" smtClean="0"/>
              <a:t>, доходность, прогноз денежных потоков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06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26" y="67991"/>
            <a:ext cx="7145438" cy="77532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z="2000" dirty="0"/>
              <a:t>Параметры, необходимые для прогноза будущих денежных потоков</a:t>
            </a:r>
            <a:endParaRPr lang="en-US" sz="2000" dirty="0"/>
          </a:p>
        </p:txBody>
      </p:sp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03038" y="1122995"/>
            <a:ext cx="8146994" cy="252678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Средневзвешенный срок до погашения кредитного портфеля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Объем </a:t>
            </a:r>
            <a:r>
              <a:rPr lang="ru-RU" sz="1400" dirty="0" err="1" smtClean="0"/>
              <a:t>аннуитетных</a:t>
            </a:r>
            <a:r>
              <a:rPr lang="ru-RU" sz="1400" dirty="0" smtClean="0"/>
              <a:t> платежей, которые должны поступить за квартал / месяц</a:t>
            </a:r>
          </a:p>
          <a:p>
            <a:pPr marL="3240000"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Плановое погашение основного долга</a:t>
            </a:r>
          </a:p>
          <a:p>
            <a:pPr marL="3240000"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Уплата процентов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Средневзвешенная процентная ставка по пулу </a:t>
            </a:r>
            <a:r>
              <a:rPr lang="ru-RU" sz="1400" dirty="0" smtClean="0"/>
              <a:t>кредитов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Темп досрочных погашений – </a:t>
            </a:r>
            <a:r>
              <a:rPr lang="en-US" sz="1400" dirty="0" smtClean="0"/>
              <a:t>CPR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Темп выхода в дефолт </a:t>
            </a:r>
            <a:r>
              <a:rPr lang="en-US" sz="1400" dirty="0" smtClean="0"/>
              <a:t>– CDR</a:t>
            </a:r>
            <a:endParaRPr lang="ru-RU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 smtClean="0"/>
          </a:p>
        </p:txBody>
      </p:sp>
      <p:grpSp>
        <p:nvGrpSpPr>
          <p:cNvPr id="20" name="Группа 19"/>
          <p:cNvGrpSpPr/>
          <p:nvPr/>
        </p:nvGrpSpPr>
        <p:grpSpPr>
          <a:xfrm>
            <a:off x="3337169" y="1750644"/>
            <a:ext cx="250092" cy="218831"/>
            <a:chOff x="3368429" y="2141416"/>
            <a:chExt cx="250092" cy="21883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368429" y="2141416"/>
              <a:ext cx="0" cy="2188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3376244" y="2352432"/>
              <a:ext cx="2422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3341076" y="2078892"/>
            <a:ext cx="250092" cy="218831"/>
            <a:chOff x="3368429" y="2141416"/>
            <a:chExt cx="250092" cy="218831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368429" y="2141416"/>
              <a:ext cx="0" cy="2188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3376244" y="2352432"/>
              <a:ext cx="2422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422310" y="4369748"/>
            <a:ext cx="8146994" cy="2526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Char char="•"/>
              <a:defRPr sz="18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Arial"/>
              <a:buChar char="•"/>
              <a:defRPr sz="18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2"/>
                </a:solidFill>
                <a:latin typeface="Circe" panose="020B0502020203020203" pitchFamily="34" charset="-52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Стоимость альтернативных источников кредитования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Финансовая грамотность заемщика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Текущая процентная ставка по кредиту относительно доходности источников инвестирования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Динамика реального дохода заемщика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 smtClean="0"/>
              <a:t>Какая доля предмета залога принадлежит заемщику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dirty="0"/>
              <a:t>С</a:t>
            </a:r>
            <a:r>
              <a:rPr lang="ru-RU" sz="1400" dirty="0" smtClean="0"/>
              <a:t>езонность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1400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311441" y="4031194"/>
            <a:ext cx="82578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latin typeface="Circe"/>
              </a:rPr>
              <a:t> Что может повлиять на досрочное погашение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333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g">
  <a:themeElements>
    <a:clrScheme name="tfg colors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E61932"/>
      </a:accent1>
      <a:accent2>
        <a:srgbClr val="BE147D"/>
      </a:accent2>
      <a:accent3>
        <a:srgbClr val="F64A00"/>
      </a:accent3>
      <a:accent4>
        <a:srgbClr val="F0A30F"/>
      </a:accent4>
      <a:accent5>
        <a:srgbClr val="A4A4A4"/>
      </a:accent5>
      <a:accent6>
        <a:srgbClr val="666666"/>
      </a:accent6>
      <a:hlink>
        <a:srgbClr val="FF0000"/>
      </a:hlink>
      <a:folHlink>
        <a:srgbClr val="E6682E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10296</TotalTime>
  <Words>660</Words>
  <Application>Microsoft Office PowerPoint</Application>
  <PresentationFormat>Экран (4:3)</PresentationFormat>
  <Paragraphs>77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Calibri</vt:lpstr>
      <vt:lpstr>Calibri Light</vt:lpstr>
      <vt:lpstr>Circe</vt:lpstr>
      <vt:lpstr>Corbel</vt:lpstr>
      <vt:lpstr>Wingdings</vt:lpstr>
      <vt:lpstr>Wingdings 2</vt:lpstr>
      <vt:lpstr>tfg</vt:lpstr>
      <vt:lpstr>6_Специальное оформление</vt:lpstr>
      <vt:lpstr>5_Специальное оформление</vt:lpstr>
      <vt:lpstr>4_Специальное оформление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Лист</vt:lpstr>
      <vt:lpstr>Презентация PowerPoint</vt:lpstr>
      <vt:lpstr>Купить или не купить – критерии выбора </vt:lpstr>
      <vt:lpstr>Презентация PowerPoint</vt:lpstr>
      <vt:lpstr>Финансовые критерии оценки</vt:lpstr>
      <vt:lpstr>Секьюритизация потребительских и автокредитов – на что дополнительно стоит обратить внимание</vt:lpstr>
      <vt:lpstr>Нет рейтинга и поручительства – необходимо проведение Due Diligence</vt:lpstr>
      <vt:lpstr>Документы и процессы, необходимые для проверки операционного риска, анализ стандартов качества банка - оригинатора</vt:lpstr>
      <vt:lpstr>Рыночный риск ИЦБ – дюрация, доходность, прогноз денежных потоков</vt:lpstr>
      <vt:lpstr>Параметры, необходимые для прогноза будущих денежных потоков</vt:lpstr>
      <vt:lpstr>Калькулятор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финансовых результатах за IV квартал 2015</dc:title>
  <dc:creator>1</dc:creator>
  <cp:lastModifiedBy>Марина Мялькина</cp:lastModifiedBy>
  <cp:revision>199</cp:revision>
  <cp:lastPrinted>2016-01-25T10:42:40Z</cp:lastPrinted>
  <dcterms:created xsi:type="dcterms:W3CDTF">2015-12-21T14:11:21Z</dcterms:created>
  <dcterms:modified xsi:type="dcterms:W3CDTF">2016-03-16T09:54:23Z</dcterms:modified>
</cp:coreProperties>
</file>